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5" r:id="rId8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000099"/>
    <a:srgbClr val="99FFCC"/>
    <a:srgbClr val="99FF66"/>
    <a:srgbClr val="9BFDF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B3A30-CE15-4E2F-956E-ACB264653FDF}" type="datetimeFigureOut">
              <a:rPr lang="fr-FR"/>
              <a:pPr>
                <a:defRPr/>
              </a:pPr>
              <a:t>06/02/2018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48291-3321-44A5-8FBA-4382853083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416FE-BAF2-469F-B3CA-7E181E22457A}" type="datetimeFigureOut">
              <a:rPr lang="fr-FR"/>
              <a:pPr>
                <a:defRPr/>
              </a:pPr>
              <a:t>06/02/2018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BE031-5DEE-4545-893C-28AEFD8BAA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1794B-D177-413C-AD83-BDD5D8DE7131}" type="datetimeFigureOut">
              <a:rPr lang="fr-FR"/>
              <a:pPr>
                <a:defRPr/>
              </a:pPr>
              <a:t>06/02/2018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AE599-A042-4B78-8D26-B5AE77D070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45910-F265-47D0-8CBF-68F2105AA9DB}" type="datetimeFigureOut">
              <a:rPr lang="fr-FR"/>
              <a:pPr>
                <a:defRPr/>
              </a:pPr>
              <a:t>06/02/2018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9658F-03DC-4E1D-BB50-A744D3C3D3D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337D1-A12F-48AA-8592-391BFDBC72AD}" type="datetimeFigureOut">
              <a:rPr lang="fr-FR"/>
              <a:pPr>
                <a:defRPr/>
              </a:pPr>
              <a:t>06/02/2018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66AD4-1CC9-403E-A16F-4A353CB1A3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BF616-AACD-45F9-833D-7855981970E7}" type="datetimeFigureOut">
              <a:rPr lang="fr-FR"/>
              <a:pPr>
                <a:defRPr/>
              </a:pPr>
              <a:t>06/02/2018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7C1CA-ADF4-41C1-8C94-50DC60C9B6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C33B1-0C41-4075-866A-EDBDE633A655}" type="datetimeFigureOut">
              <a:rPr lang="fr-FR"/>
              <a:pPr>
                <a:defRPr/>
              </a:pPr>
              <a:t>06/02/2018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1BC4A-5428-41A5-82E0-8E8802A40E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78407-399A-4AE0-9D4E-1428FF870398}" type="datetimeFigureOut">
              <a:rPr lang="fr-FR"/>
              <a:pPr>
                <a:defRPr/>
              </a:pPr>
              <a:t>06/02/2018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07F9C-5D72-4232-B3C7-7E908FD701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EF834-7A19-46FE-944B-03CABF437544}" type="datetimeFigureOut">
              <a:rPr lang="fr-FR"/>
              <a:pPr>
                <a:defRPr/>
              </a:pPr>
              <a:t>06/02/2018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8D69F-CAB4-493F-86CB-BD1AEA726C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99B42-4FF2-40A0-861F-DC6918446BCB}" type="datetimeFigureOut">
              <a:rPr lang="fr-FR"/>
              <a:pPr>
                <a:defRPr/>
              </a:pPr>
              <a:t>06/02/2018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6FF64-6D7A-4908-9AB7-37A1720E1D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65F45-9DA1-42E6-A456-5F2AA3B13AA4}" type="datetimeFigureOut">
              <a:rPr lang="fr-FR"/>
              <a:pPr>
                <a:defRPr/>
              </a:pPr>
              <a:t>06/02/2018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F6F28-F778-4EED-A4C7-5E67AA827A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ADE473-F2A1-4045-9158-F514A89BBF4E}" type="datetimeFigureOut">
              <a:rPr lang="fr-FR"/>
              <a:pPr>
                <a:defRPr/>
              </a:pPr>
              <a:t>06/02/2018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4EF084-0709-4C2B-B997-36E75B1F8F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94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765175"/>
            <a:ext cx="7772400" cy="2376488"/>
          </a:xfrm>
        </p:spPr>
        <p:txBody>
          <a:bodyPr/>
          <a:lstStyle/>
          <a:p>
            <a:pPr eaLnBrk="1" hangingPunct="1"/>
            <a:r>
              <a:rPr lang="fr-FR" sz="3200" b="1" smtClean="0"/>
              <a:t>ASSOCIATION </a:t>
            </a:r>
            <a:br>
              <a:rPr lang="fr-FR" sz="3200" b="1" smtClean="0"/>
            </a:br>
            <a:r>
              <a:rPr lang="fr-FR" sz="3200" b="1" smtClean="0"/>
              <a:t>KARATE DO SHOTOKAN  &amp;</a:t>
            </a:r>
            <a:br>
              <a:rPr lang="fr-FR" sz="3200" b="1" smtClean="0"/>
            </a:br>
            <a:r>
              <a:rPr lang="fr-FR" sz="3200" b="1" smtClean="0"/>
              <a:t>ECOLE D’INITIATION OMNISPORTS</a:t>
            </a:r>
            <a:r>
              <a:rPr lang="fr-FR" sz="3200" smtClean="0"/>
              <a:t/>
            </a:r>
            <a:br>
              <a:rPr lang="fr-FR" sz="3200" smtClean="0"/>
            </a:br>
            <a:r>
              <a:rPr lang="fr-FR" sz="3200" b="1" smtClean="0"/>
              <a:t>DE VAUX-SUR-SEINE </a:t>
            </a:r>
            <a:br>
              <a:rPr lang="fr-FR" sz="3200" b="1" smtClean="0"/>
            </a:br>
            <a:r>
              <a:rPr lang="fr-FR" sz="1800" b="1" smtClean="0"/>
              <a:t>Nouvelles activités :</a:t>
            </a:r>
            <a:br>
              <a:rPr lang="fr-FR" sz="1800" b="1" smtClean="0"/>
            </a:br>
            <a:r>
              <a:rPr lang="fr-FR" sz="1800" b="1" smtClean="0"/>
              <a:t>Baby-karaté &amp; self-défense</a:t>
            </a:r>
            <a:r>
              <a:rPr lang="fr-FR" sz="3200" smtClean="0"/>
              <a:t/>
            </a:r>
            <a:br>
              <a:rPr lang="fr-FR" sz="3200" smtClean="0"/>
            </a:br>
            <a:r>
              <a:rPr lang="fr-FR" sz="4000" smtClean="0"/>
              <a:t> </a:t>
            </a:r>
            <a:br>
              <a:rPr lang="fr-FR" sz="4000" smtClean="0"/>
            </a:br>
            <a:endParaRPr lang="fr-FR" sz="1100" smtClean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6013" y="4292600"/>
            <a:ext cx="6400800" cy="1655763"/>
          </a:xfrm>
        </p:spPr>
        <p:txBody>
          <a:bodyPr/>
          <a:lstStyle/>
          <a:p>
            <a:pPr eaLnBrk="1" hangingPunct="1"/>
            <a:r>
              <a:rPr lang="fr-FR" sz="3000" b="1" smtClean="0">
                <a:solidFill>
                  <a:srgbClr val="898989"/>
                </a:solidFill>
              </a:rPr>
              <a:t>LES FEDERATIONS</a:t>
            </a:r>
          </a:p>
          <a:p>
            <a:pPr eaLnBrk="1" hangingPunct="1"/>
            <a:r>
              <a:rPr lang="fr-FR" sz="3000" b="1" smtClean="0">
                <a:solidFill>
                  <a:srgbClr val="898989"/>
                </a:solidFill>
              </a:rPr>
              <a:t>   -FFKARATE</a:t>
            </a:r>
            <a:r>
              <a:rPr lang="fr-FR" sz="3000" smtClean="0">
                <a:solidFill>
                  <a:srgbClr val="898989"/>
                </a:solidFill>
              </a:rPr>
              <a:t> ET DISCIPLINES ASSOCIEES</a:t>
            </a:r>
          </a:p>
          <a:p>
            <a:pPr eaLnBrk="1" hangingPunct="1"/>
            <a:r>
              <a:rPr lang="fr-FR" sz="3000" b="1" smtClean="0">
                <a:solidFill>
                  <a:srgbClr val="898989"/>
                </a:solidFill>
              </a:rPr>
              <a:t>-UFOLEP</a:t>
            </a:r>
            <a:r>
              <a:rPr lang="fr-FR" sz="3000" smtClean="0">
                <a:solidFill>
                  <a:srgbClr val="898989"/>
                </a:solidFill>
              </a:rPr>
              <a:t> LIGUE DE L’ENSEIGNEMENT</a:t>
            </a:r>
          </a:p>
          <a:p>
            <a:pPr algn="l" eaLnBrk="1" hangingPunct="1"/>
            <a:endParaRPr lang="fr-FR" sz="3000" smtClean="0">
              <a:solidFill>
                <a:srgbClr val="898989"/>
              </a:solidFill>
            </a:endParaRPr>
          </a:p>
          <a:p>
            <a:pPr algn="l" eaLnBrk="1" hangingPunct="1"/>
            <a:endParaRPr lang="fr-FR" sz="3000" smtClean="0">
              <a:solidFill>
                <a:srgbClr val="898989"/>
              </a:solidFill>
            </a:endParaRPr>
          </a:p>
          <a:p>
            <a:pPr algn="l" eaLnBrk="1" hangingPunct="1"/>
            <a:endParaRPr lang="fr-FR" sz="3000" smtClean="0">
              <a:solidFill>
                <a:srgbClr val="898989"/>
              </a:solidFill>
            </a:endParaRPr>
          </a:p>
          <a:p>
            <a:pPr algn="l" eaLnBrk="1" hangingPunct="1"/>
            <a:endParaRPr lang="fr-FR" sz="3000" smtClean="0">
              <a:solidFill>
                <a:srgbClr val="898989"/>
              </a:solidFill>
            </a:endParaRPr>
          </a:p>
          <a:p>
            <a:pPr algn="l" eaLnBrk="1" hangingPunct="1"/>
            <a:endParaRPr lang="fr-FR" sz="3000" smtClean="0">
              <a:solidFill>
                <a:srgbClr val="898989"/>
              </a:solidFill>
            </a:endParaRPr>
          </a:p>
          <a:p>
            <a:pPr algn="l" eaLnBrk="1" hangingPunct="1"/>
            <a:endParaRPr lang="fr-FR" sz="3000" smtClean="0">
              <a:solidFill>
                <a:srgbClr val="898989"/>
              </a:solidFill>
            </a:endParaRPr>
          </a:p>
          <a:p>
            <a:pPr algn="l" eaLnBrk="1" hangingPunct="1"/>
            <a:endParaRPr lang="fr-FR" sz="3000" smtClean="0">
              <a:solidFill>
                <a:srgbClr val="898989"/>
              </a:solidFill>
            </a:endParaRPr>
          </a:p>
        </p:txBody>
      </p:sp>
      <p:pic>
        <p:nvPicPr>
          <p:cNvPr id="1027" name="Picture 3" descr="Cap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2879725"/>
            <a:ext cx="10795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Imag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2188" y="2852738"/>
            <a:ext cx="1065212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2852738"/>
            <a:ext cx="103187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47838" y="3843338"/>
            <a:ext cx="596900" cy="277812"/>
          </a:xfrm>
          <a:prstGeom prst="rect">
            <a:avLst/>
          </a:prstGeom>
          <a:solidFill>
            <a:srgbClr val="99FF66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1200" b="1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Karaté</a:t>
            </a:r>
          </a:p>
        </p:txBody>
      </p:sp>
      <p:sp>
        <p:nvSpPr>
          <p:cNvPr id="5" name="Rectangle 4"/>
          <p:cNvSpPr/>
          <p:nvPr/>
        </p:nvSpPr>
        <p:spPr>
          <a:xfrm>
            <a:off x="3001963" y="3873500"/>
            <a:ext cx="1352550" cy="261938"/>
          </a:xfrm>
          <a:prstGeom prst="rect">
            <a:avLst/>
          </a:prstGeom>
          <a:solidFill>
            <a:srgbClr val="9BFDFD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1100" b="1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Baby karaté 4/5 ans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895850" y="3862388"/>
            <a:ext cx="869950" cy="24606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b="1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Self défense</a:t>
            </a:r>
            <a:endParaRPr lang="fr-FR" sz="1000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7775" y="3873500"/>
            <a:ext cx="1270000" cy="2762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12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E.I.O</a:t>
            </a:r>
            <a:r>
              <a:rPr lang="fr-FR" sz="1200" b="1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 Omnisports</a:t>
            </a:r>
          </a:p>
        </p:txBody>
      </p:sp>
      <p:pic>
        <p:nvPicPr>
          <p:cNvPr id="13323" name="Picture 2" descr="C:\Users\gmercier\Desktop\logo-telephone-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96150" y="6246813"/>
            <a:ext cx="16351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478713" y="6197600"/>
            <a:ext cx="11382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fr-FR" sz="1100" b="1">
                <a:latin typeface="Calibri" pitchFamily="34" charset="0"/>
              </a:rPr>
              <a:t>06 10 51 52 46</a:t>
            </a:r>
          </a:p>
        </p:txBody>
      </p:sp>
      <p:pic>
        <p:nvPicPr>
          <p:cNvPr id="13325" name="Imag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7813" y="2924175"/>
            <a:ext cx="9667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pPr eaLnBrk="1" hangingPunct="1"/>
            <a:r>
              <a:rPr lang="fr-FR" smtClean="0"/>
              <a:t>KARATE DO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262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fr-FR" sz="1800" b="1" smtClean="0"/>
              <a:t>Gymnase de la Gare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fr-FR" sz="800" b="1" smtClean="0"/>
              <a:t>(14 Avenue de la Gare</a:t>
            </a:r>
            <a:r>
              <a:rPr lang="fr-FR" sz="800" b="1" smtClean="0">
                <a:solidFill>
                  <a:srgbClr val="000000"/>
                </a:solidFill>
              </a:rPr>
              <a:t> 78740 VAUX-SUR-SEINE</a:t>
            </a:r>
            <a:r>
              <a:rPr lang="fr-FR" sz="800" b="1" smtClean="0"/>
              <a:t>)</a:t>
            </a:r>
          </a:p>
          <a:p>
            <a:pPr marL="0" indent="0" eaLnBrk="1" hangingPunct="1">
              <a:lnSpc>
                <a:spcPct val="80000"/>
              </a:lnSpc>
            </a:pPr>
            <a:endParaRPr lang="fr-FR" sz="1800" b="1" smtClean="0"/>
          </a:p>
          <a:p>
            <a:pPr marL="0" indent="0" eaLnBrk="1" hangingPunct="1">
              <a:lnSpc>
                <a:spcPct val="80000"/>
              </a:lnSpc>
            </a:pPr>
            <a:endParaRPr lang="fr-FR" sz="1800" b="1" smtClean="0"/>
          </a:p>
          <a:p>
            <a:pPr marL="0" indent="0" eaLnBrk="1" hangingPunct="1">
              <a:lnSpc>
                <a:spcPct val="80000"/>
              </a:lnSpc>
            </a:pPr>
            <a:r>
              <a:rPr lang="fr-FR" sz="1800" b="1" smtClean="0"/>
              <a:t>Lundi :</a:t>
            </a:r>
            <a:r>
              <a:rPr lang="fr-FR" sz="1800" smtClean="0"/>
              <a:t>                  17h45 enfants de 6/7 ans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fr-FR" sz="1800" smtClean="0"/>
              <a:t>                                18h30 enfants de 8 à 12 ans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fr-FR" sz="1800" smtClean="0"/>
              <a:t>                                19h30 à 21h00 adolescents et adultes</a:t>
            </a:r>
          </a:p>
          <a:p>
            <a:pPr marL="0" indent="0" eaLnBrk="1" hangingPunct="1">
              <a:lnSpc>
                <a:spcPct val="80000"/>
              </a:lnSpc>
            </a:pPr>
            <a:endParaRPr lang="fr-FR" sz="1800" smtClean="0"/>
          </a:p>
          <a:p>
            <a:pPr marL="0" indent="0" eaLnBrk="1" hangingPunct="1">
              <a:lnSpc>
                <a:spcPct val="80000"/>
              </a:lnSpc>
            </a:pPr>
            <a:endParaRPr lang="fr-FR" sz="1800" smtClean="0"/>
          </a:p>
          <a:p>
            <a:pPr marL="0" indent="0" eaLnBrk="1" hangingPunct="1">
              <a:lnSpc>
                <a:spcPct val="80000"/>
              </a:lnSpc>
            </a:pPr>
            <a:endParaRPr lang="fr-FR" sz="18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fr-FR" sz="1800" smtClean="0"/>
              <a:t>             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fr-FR" sz="1800" smtClean="0"/>
          </a:p>
          <a:p>
            <a:pPr marL="0" indent="0" eaLnBrk="1" hangingPunct="1">
              <a:lnSpc>
                <a:spcPct val="80000"/>
              </a:lnSpc>
            </a:pPr>
            <a:r>
              <a:rPr lang="fr-FR" sz="1800" b="1" smtClean="0"/>
              <a:t> Vendredi</a:t>
            </a:r>
            <a:r>
              <a:rPr lang="fr-FR" sz="1800" smtClean="0"/>
              <a:t> :            17h45 enfants de 6/7 ans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fr-FR" sz="1800" smtClean="0"/>
              <a:t>                                 18h30 enfants de 8 à 12 ans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fr-FR" sz="1800" smtClean="0"/>
              <a:t>                                 19h30 à 21h00 adolescents et adultes</a:t>
            </a:r>
          </a:p>
          <a:p>
            <a:pPr marL="0" indent="0" eaLnBrk="1" hangingPunct="1">
              <a:lnSpc>
                <a:spcPct val="80000"/>
              </a:lnSpc>
            </a:pPr>
            <a:endParaRPr lang="fr-FR" sz="18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fr-FR" sz="1800" smtClean="0"/>
              <a:t>                               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fr-FR" sz="18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fr-FR" sz="1800" smtClean="0"/>
          </a:p>
          <a:p>
            <a:pPr marL="0" indent="0" eaLnBrk="1" hangingPunct="1">
              <a:lnSpc>
                <a:spcPct val="80000"/>
              </a:lnSpc>
            </a:pPr>
            <a:endParaRPr lang="fr-FR" sz="1800" smtClean="0"/>
          </a:p>
        </p:txBody>
      </p:sp>
      <p:pic>
        <p:nvPicPr>
          <p:cNvPr id="14339" name="Picture 2" descr="Cap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04813"/>
            <a:ext cx="8763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xplosion 1 8"/>
          <p:cNvSpPr/>
          <p:nvPr/>
        </p:nvSpPr>
        <p:spPr>
          <a:xfrm>
            <a:off x="5651500" y="2636838"/>
            <a:ext cx="3168650" cy="251936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>
              <a:defRPr/>
            </a:pPr>
            <a:r>
              <a:rPr lang="fr-FR" sz="800" b="1" u="sng">
                <a:solidFill>
                  <a:schemeClr val="tx1"/>
                </a:solidFill>
              </a:rPr>
              <a:t>INFORMATIONS</a:t>
            </a:r>
          </a:p>
          <a:p>
            <a:pPr>
              <a:buFontTx/>
              <a:buChar char="-"/>
              <a:defRPr/>
            </a:pPr>
            <a:r>
              <a:rPr lang="fr-FR" sz="800" b="1">
                <a:solidFill>
                  <a:schemeClr val="tx1"/>
                </a:solidFill>
              </a:rPr>
              <a:t>Présenter un certificat médical apte à la pratique  du karaté et la participation aux compétitions</a:t>
            </a:r>
          </a:p>
          <a:p>
            <a:pPr>
              <a:buFontTx/>
              <a:buChar char="-"/>
              <a:defRPr/>
            </a:pPr>
            <a:r>
              <a:rPr lang="fr-FR" sz="800">
                <a:solidFill>
                  <a:schemeClr val="tx1"/>
                </a:solidFill>
                <a:latin typeface="Arial" charset="0"/>
              </a:rPr>
              <a:t>Signer la licence.</a:t>
            </a:r>
            <a:endParaRPr lang="fr-FR" sz="80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fr-FR" sz="800" b="1">
                <a:solidFill>
                  <a:schemeClr val="tx1"/>
                </a:solidFill>
              </a:rPr>
              <a:t>Remplir les documents d’inscriptions </a:t>
            </a:r>
          </a:p>
          <a:p>
            <a:pPr>
              <a:defRPr/>
            </a:pPr>
            <a:endParaRPr lang="fr-FR" sz="800" b="1">
              <a:solidFill>
                <a:schemeClr val="tx1"/>
              </a:solidFill>
            </a:endParaRPr>
          </a:p>
        </p:txBody>
      </p:sp>
      <p:pic>
        <p:nvPicPr>
          <p:cNvPr id="14341" name="Picture 2" descr="C:\Users\gmercier\Desktop\logo-telephone-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5876925"/>
            <a:ext cx="16351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5876925"/>
            <a:ext cx="11525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311150"/>
            <a:ext cx="8229600" cy="1143000"/>
          </a:xfrm>
          <a:solidFill>
            <a:srgbClr val="9BFDFD"/>
          </a:solidFill>
        </p:spPr>
        <p:txBody>
          <a:bodyPr/>
          <a:lstStyle/>
          <a:p>
            <a:pPr eaLnBrk="1" hangingPunct="1"/>
            <a:r>
              <a:rPr lang="fr-FR" smtClean="0"/>
              <a:t>BABY KARATE </a:t>
            </a:r>
            <a:r>
              <a:rPr lang="fr-FR" sz="2000" smtClean="0"/>
              <a:t>(</a:t>
            </a:r>
            <a:r>
              <a:rPr lang="fr-FR" sz="1800" smtClean="0"/>
              <a:t>4/5 ans)</a:t>
            </a:r>
            <a:endParaRPr lang="fr-FR" sz="1800" b="1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50" y="1628775"/>
            <a:ext cx="8229600" cy="45259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fr-FR" sz="2800" b="1" smtClean="0">
                <a:solidFill>
                  <a:srgbClr val="000000"/>
                </a:solidFill>
              </a:rPr>
              <a:t>Gymnase de la Gare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fr-FR" sz="1200" b="1" smtClean="0">
                <a:solidFill>
                  <a:srgbClr val="000000"/>
                </a:solidFill>
              </a:rPr>
              <a:t>(14 Avenue de la Gare 78740 VAUX-SUR-SEINE)</a:t>
            </a:r>
          </a:p>
          <a:p>
            <a:pPr marL="0" indent="0" eaLnBrk="1" hangingPunct="1">
              <a:buFont typeface="Arial" charset="0"/>
              <a:buNone/>
            </a:pPr>
            <a:endParaRPr lang="fr-FR" smtClean="0"/>
          </a:p>
          <a:p>
            <a:pPr marL="0" indent="0" eaLnBrk="1" hangingPunct="1"/>
            <a:r>
              <a:rPr lang="fr-FR" smtClean="0"/>
              <a:t>Mercredi 17h00 à 17h45 enfants de 4/5 ans.</a:t>
            </a:r>
          </a:p>
          <a:p>
            <a:pPr marL="0" indent="0" algn="just" eaLnBrk="1" hangingPunct="1">
              <a:buFont typeface="Wingdings" pitchFamily="2" charset="2"/>
              <a:buChar char="Ø"/>
            </a:pPr>
            <a:r>
              <a:rPr lang="fr-FR" sz="2000" smtClean="0"/>
              <a:t>Education ludique</a:t>
            </a:r>
          </a:p>
          <a:p>
            <a:pPr marL="0" indent="0" algn="just" eaLnBrk="1" hangingPunct="1">
              <a:buFont typeface="Wingdings" pitchFamily="2" charset="2"/>
              <a:buChar char="Ø"/>
            </a:pPr>
            <a:r>
              <a:rPr lang="fr-FR" sz="2000" smtClean="0"/>
              <a:t>Apprentissages moteurs</a:t>
            </a:r>
          </a:p>
          <a:p>
            <a:pPr marL="0" indent="0" algn="just" eaLnBrk="1" hangingPunct="1">
              <a:buFont typeface="Wingdings" pitchFamily="2" charset="2"/>
              <a:buChar char="Ø"/>
            </a:pPr>
            <a:r>
              <a:rPr lang="fr-FR" sz="2000" smtClean="0"/>
              <a:t>Déplacements</a:t>
            </a:r>
          </a:p>
          <a:p>
            <a:pPr marL="0" indent="0" algn="just" eaLnBrk="1" hangingPunct="1">
              <a:buFont typeface="Wingdings" pitchFamily="2" charset="2"/>
              <a:buChar char="Ø"/>
            </a:pPr>
            <a:r>
              <a:rPr lang="fr-FR" sz="2000" smtClean="0"/>
              <a:t>Equilibre</a:t>
            </a:r>
          </a:p>
          <a:p>
            <a:pPr marL="0" indent="0" algn="just" eaLnBrk="1" hangingPunct="1">
              <a:buFont typeface="Wingdings" pitchFamily="2" charset="2"/>
              <a:buChar char="Ø"/>
            </a:pPr>
            <a:r>
              <a:rPr lang="fr-FR" sz="2000" smtClean="0"/>
              <a:t>Découverte de son corps</a:t>
            </a:r>
          </a:p>
          <a:p>
            <a:pPr marL="0" indent="0" algn="just" eaLnBrk="1" hangingPunct="1">
              <a:buFont typeface="Wingdings" pitchFamily="2" charset="2"/>
              <a:buChar char="Ø"/>
            </a:pPr>
            <a:r>
              <a:rPr lang="fr-FR" sz="2000" smtClean="0"/>
              <a:t>Socialisation</a:t>
            </a:r>
          </a:p>
        </p:txBody>
      </p:sp>
      <p:pic>
        <p:nvPicPr>
          <p:cNvPr id="15363" name="Picture 3" descr="Cap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6250"/>
            <a:ext cx="8715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xplosion 1 6"/>
          <p:cNvSpPr/>
          <p:nvPr/>
        </p:nvSpPr>
        <p:spPr>
          <a:xfrm>
            <a:off x="3924300" y="3500438"/>
            <a:ext cx="4751388" cy="28813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100">
              <a:solidFill>
                <a:srgbClr val="FFFFFF"/>
              </a:solidFill>
              <a:hlinkClick r:id="" action="ppaction://hlinkshowjump?jump=nextslide"/>
            </a:endParaRPr>
          </a:p>
          <a:p>
            <a:pPr algn="ctr">
              <a:defRPr/>
            </a:pPr>
            <a:r>
              <a:rPr lang="fr-FR" sz="1100" b="1">
                <a:solidFill>
                  <a:schemeClr val="tx1"/>
                </a:solidFill>
              </a:rPr>
              <a:t>INFORMATIONS</a:t>
            </a:r>
          </a:p>
          <a:p>
            <a:pPr>
              <a:buFontTx/>
              <a:buChar char="-"/>
              <a:defRPr/>
            </a:pPr>
            <a:r>
              <a:rPr lang="fr-FR" sz="900" b="1">
                <a:solidFill>
                  <a:schemeClr val="tx1"/>
                </a:solidFill>
              </a:rPr>
              <a:t>Signer la licence de la FFKaraté</a:t>
            </a:r>
          </a:p>
          <a:p>
            <a:pPr>
              <a:buFontTx/>
              <a:buChar char="-"/>
              <a:defRPr/>
            </a:pPr>
            <a:r>
              <a:rPr lang="fr-FR" sz="900" b="1">
                <a:solidFill>
                  <a:schemeClr val="tx1"/>
                </a:solidFill>
              </a:rPr>
              <a:t>Présenter un certificat médical : apte à la pratique du karaté découverte</a:t>
            </a:r>
          </a:p>
          <a:p>
            <a:pPr>
              <a:buFontTx/>
              <a:buChar char="-"/>
              <a:defRPr/>
            </a:pPr>
            <a:r>
              <a:rPr lang="fr-FR" sz="900" b="1">
                <a:solidFill>
                  <a:schemeClr val="tx1"/>
                </a:solidFill>
              </a:rPr>
              <a:t>Tenue : un karaté gi (un kimono)</a:t>
            </a:r>
          </a:p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-Remplir les documents d'inscriptions</a:t>
            </a:r>
          </a:p>
          <a:p>
            <a:pPr>
              <a:buFontTx/>
              <a:buChar char="-"/>
              <a:defRPr/>
            </a:pPr>
            <a:r>
              <a:rPr lang="fr-FR" sz="900" b="1">
                <a:solidFill>
                  <a:schemeClr val="bg1"/>
                </a:solidFill>
              </a:rPr>
              <a:t>.</a:t>
            </a:r>
          </a:p>
          <a:p>
            <a:pPr algn="ctr">
              <a:defRPr/>
            </a:pPr>
            <a:endParaRPr lang="fr-FR" sz="1100">
              <a:solidFill>
                <a:srgbClr val="FFFFFF"/>
              </a:solidFill>
            </a:endParaRPr>
          </a:p>
          <a:p>
            <a:pPr algn="ctr">
              <a:defRPr/>
            </a:pPr>
            <a:endParaRPr lang="fr-FR" sz="1100">
              <a:solidFill>
                <a:srgbClr val="FFFFFF"/>
              </a:solidFill>
            </a:endParaRPr>
          </a:p>
        </p:txBody>
      </p:sp>
      <p:pic>
        <p:nvPicPr>
          <p:cNvPr id="15365" name="Picture 2" descr="C:\Users\gmercier\Desktop\logo-telephone-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8700" y="624046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7585075" y="6197600"/>
            <a:ext cx="10350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1100" b="1">
                <a:latin typeface="Calibri" pitchFamily="34" charset="0"/>
              </a:rPr>
              <a:t>06 10 51 52 46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3600" smtClean="0"/>
              <a:t>SELF DEFENSE 2017/2018</a:t>
            </a:r>
            <a:br>
              <a:rPr lang="fr-FR" sz="3600" smtClean="0"/>
            </a:br>
            <a:r>
              <a:rPr lang="fr-FR" sz="2400" smtClean="0"/>
              <a:t>Adolescents et adultes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fr-FR" sz="2800" b="1" smtClean="0">
                <a:solidFill>
                  <a:srgbClr val="000000"/>
                </a:solidFill>
              </a:rPr>
              <a:t>Gymnase de la Gare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fr-FR" sz="1200" b="1" smtClean="0">
                <a:solidFill>
                  <a:srgbClr val="000000"/>
                </a:solidFill>
              </a:rPr>
              <a:t>(14 Avenue de la Gare 78740 VAUX-SUR-SEINE)</a:t>
            </a:r>
            <a:endParaRPr lang="fr-FR" smtClean="0"/>
          </a:p>
          <a:p>
            <a:pPr marL="0" indent="0" algn="ctr" eaLnBrk="1" hangingPunct="1"/>
            <a:r>
              <a:rPr lang="fr-FR" sz="2800" smtClean="0"/>
              <a:t>Mercredi 19h00 à 20h30.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fr-FR" sz="1800" smtClean="0"/>
              <a:t>Appréhender des situations d’agressions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fr-FR" sz="1800" smtClean="0"/>
              <a:t>Apprentissage de techniques de défenses simples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fr-FR" sz="1800" smtClean="0"/>
              <a:t>Mettre hors d’état de nuire un agresseur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fr-FR" sz="1800" smtClean="0"/>
              <a:t>Travail sur le contrôle de soi, face à des situations réalistes et  efficaces. </a:t>
            </a:r>
          </a:p>
          <a:p>
            <a:pPr marL="0" indent="0" eaLnBrk="1" hangingPunct="1">
              <a:buFont typeface="Arial" charset="0"/>
              <a:buNone/>
            </a:pPr>
            <a:endParaRPr lang="fr-FR" sz="2400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04813"/>
            <a:ext cx="798512" cy="811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Explosion 2 5"/>
          <p:cNvSpPr/>
          <p:nvPr/>
        </p:nvSpPr>
        <p:spPr>
          <a:xfrm>
            <a:off x="2411413" y="4221163"/>
            <a:ext cx="5129212" cy="230346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900" b="1" u="sng">
                <a:solidFill>
                  <a:schemeClr val="tx1"/>
                </a:solidFill>
              </a:rPr>
              <a:t>INFORMATIONS</a:t>
            </a:r>
            <a:r>
              <a:rPr lang="fr-FR" sz="900" b="1">
                <a:solidFill>
                  <a:schemeClr val="tx1"/>
                </a:solidFill>
              </a:rPr>
              <a:t> </a:t>
            </a:r>
          </a:p>
          <a:p>
            <a:pPr>
              <a:buFontTx/>
              <a:buChar char="-"/>
              <a:defRPr/>
            </a:pPr>
            <a:r>
              <a:rPr lang="fr-FR" sz="900" b="1">
                <a:solidFill>
                  <a:schemeClr val="tx1"/>
                </a:solidFill>
              </a:rPr>
              <a:t>Signer la licence de la FFKaraté </a:t>
            </a:r>
          </a:p>
          <a:p>
            <a:pPr>
              <a:buFontTx/>
              <a:buChar char="-"/>
              <a:defRPr/>
            </a:pPr>
            <a:r>
              <a:rPr lang="fr-FR" sz="900" b="1">
                <a:solidFill>
                  <a:schemeClr val="tx1"/>
                </a:solidFill>
              </a:rPr>
              <a:t>Présenter un certificat médical : apte à la pratique de la self défense. </a:t>
            </a:r>
          </a:p>
          <a:p>
            <a:pPr>
              <a:buFontTx/>
              <a:buChar char="-"/>
              <a:defRPr/>
            </a:pPr>
            <a:r>
              <a:rPr lang="fr-FR" sz="900" b="1">
                <a:solidFill>
                  <a:schemeClr val="tx1"/>
                </a:solidFill>
              </a:rPr>
              <a:t>Tenue : un bas de survêtement un tee short noir et une paire de ballerines</a:t>
            </a:r>
          </a:p>
          <a:p>
            <a:pPr>
              <a:buFontTx/>
              <a:buChar char="-"/>
              <a:defRPr/>
            </a:pPr>
            <a:r>
              <a:rPr lang="fr-FR" sz="900" b="1">
                <a:solidFill>
                  <a:schemeClr val="tx1"/>
                </a:solidFill>
              </a:rPr>
              <a:t>Remplir les documents d'inscriptions.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591425" y="6197600"/>
            <a:ext cx="10334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1100" b="1">
                <a:latin typeface="Calibri" pitchFamily="34" charset="0"/>
              </a:rPr>
              <a:t>06 10 51 52 46</a:t>
            </a:r>
          </a:p>
        </p:txBody>
      </p:sp>
      <p:pic>
        <p:nvPicPr>
          <p:cNvPr id="16390" name="Picture 2" descr="C:\Users\gmercier\Desktop\logo-telephone-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8700" y="6246813"/>
            <a:ext cx="1619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fr-FR" b="1" smtClean="0">
                <a:solidFill>
                  <a:srgbClr val="FF0000"/>
                </a:solidFill>
              </a:rPr>
              <a:t>E</a:t>
            </a:r>
            <a:r>
              <a:rPr lang="fr-FR" smtClean="0"/>
              <a:t>.</a:t>
            </a:r>
            <a:r>
              <a:rPr lang="fr-FR" b="1" smtClean="0">
                <a:solidFill>
                  <a:srgbClr val="FF0000"/>
                </a:solidFill>
              </a:rPr>
              <a:t>I</a:t>
            </a:r>
            <a:r>
              <a:rPr lang="fr-FR" smtClean="0"/>
              <a:t>.</a:t>
            </a:r>
            <a:r>
              <a:rPr lang="fr-FR" smtClean="0">
                <a:solidFill>
                  <a:srgbClr val="FF0000"/>
                </a:solidFill>
              </a:rPr>
              <a:t>O</a:t>
            </a:r>
            <a:r>
              <a:rPr lang="fr-FR" smtClean="0"/>
              <a:t> Omnisports</a:t>
            </a:r>
            <a:endParaRPr lang="fr-FR" sz="2000" b="1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5040312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fr-FR" sz="2800" b="1" smtClean="0">
                <a:solidFill>
                  <a:srgbClr val="000000"/>
                </a:solidFill>
              </a:rPr>
              <a:t>         Gymnase de la Gare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fr-FR" sz="1200" b="1" smtClean="0">
                <a:solidFill>
                  <a:srgbClr val="000000"/>
                </a:solidFill>
              </a:rPr>
              <a:t>                     (14 Avenue de la Gare 78740 VAUX-SUR-SEINE)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fr-FR" sz="2000" smtClean="0"/>
              <a:t>       Mercredi après-midi deux séances</a:t>
            </a:r>
          </a:p>
          <a:p>
            <a:pPr marL="0" indent="0" eaLnBrk="1" hangingPunct="1">
              <a:buFont typeface="Wingdings" pitchFamily="2" charset="2"/>
              <a:buChar char="Ø"/>
              <a:defRPr/>
            </a:pPr>
            <a:r>
              <a:rPr lang="fr-FR" sz="2000" b="1" smtClean="0"/>
              <a:t>14h30</a:t>
            </a:r>
            <a:r>
              <a:rPr lang="fr-FR" sz="2000" smtClean="0"/>
              <a:t>/</a:t>
            </a:r>
            <a:r>
              <a:rPr lang="fr-FR" sz="2000" b="1" smtClean="0"/>
              <a:t>15h30</a:t>
            </a:r>
            <a:r>
              <a:rPr lang="fr-FR" sz="2000" smtClean="0"/>
              <a:t> enfants de 6/7 ans.</a:t>
            </a:r>
          </a:p>
          <a:p>
            <a:pPr marL="0" indent="0" eaLnBrk="1" hangingPunct="1">
              <a:buFont typeface="Wingdings" pitchFamily="2" charset="2"/>
              <a:buChar char="Ø"/>
              <a:defRPr/>
            </a:pPr>
            <a:r>
              <a:rPr lang="fr-FR" sz="2000" b="1" smtClean="0"/>
              <a:t>15h30</a:t>
            </a:r>
            <a:r>
              <a:rPr lang="fr-FR" sz="2000" smtClean="0"/>
              <a:t>/</a:t>
            </a:r>
            <a:r>
              <a:rPr lang="fr-FR" sz="2000" b="1" smtClean="0"/>
              <a:t>16h30</a:t>
            </a:r>
            <a:r>
              <a:rPr lang="fr-FR" sz="2000" smtClean="0"/>
              <a:t> enfants de 8 à 10 ans.</a:t>
            </a:r>
          </a:p>
          <a:p>
            <a:pPr marL="0" indent="0" eaLnBrk="1" hangingPunct="1">
              <a:buFont typeface="Wingdings" pitchFamily="2" charset="2"/>
              <a:buChar char="§"/>
              <a:defRPr/>
            </a:pPr>
            <a:r>
              <a:rPr lang="fr-FR" sz="2000" smtClean="0"/>
              <a:t>Découverte des disciplines sportives par cycle de 6 à 8 séances.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fr-FR" sz="2000" b="1" smtClean="0"/>
              <a:t>Activités proposées</a:t>
            </a:r>
            <a:r>
              <a:rPr lang="fr-FR" sz="2000" smtClean="0"/>
              <a:t>:  </a:t>
            </a:r>
            <a:r>
              <a:rPr lang="fr-FR" sz="1200" b="1" smtClean="0"/>
              <a:t>- </a:t>
            </a:r>
            <a:r>
              <a:rPr lang="fr-FR" sz="1600" b="1" smtClean="0">
                <a:solidFill>
                  <a:srgbClr val="000099"/>
                </a:solidFill>
              </a:rPr>
              <a:t>Six activités différentes sont proposées chaque année.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fr-FR" sz="2000" smtClean="0"/>
              <a:t>Deux niveaux d’apprentissages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fr-FR" sz="1000" smtClean="0"/>
          </a:p>
          <a:p>
            <a:pPr marL="0" indent="0" eaLnBrk="1" hangingPunct="1">
              <a:buFont typeface="Arial" charset="0"/>
              <a:buAutoNum type="arabicParenR"/>
              <a:defRPr/>
            </a:pPr>
            <a:r>
              <a:rPr lang="fr-FR" sz="1600" smtClean="0"/>
              <a:t>Initiation des activités sportives, développement psychomoteur et découverte du matériel.</a:t>
            </a:r>
          </a:p>
          <a:p>
            <a:pPr marL="0" indent="0" eaLnBrk="1" hangingPunct="1">
              <a:buFont typeface="Arial" charset="0"/>
              <a:buAutoNum type="arabicParenR"/>
              <a:defRPr/>
            </a:pPr>
            <a:r>
              <a:rPr lang="fr-FR" sz="1600" smtClean="0"/>
              <a:t>Approfondissement des disciplines sportives sur les plans physique, technique, tactique etc…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fr-FR" sz="1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 activités proposées sur plusieurs années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fr-FR" sz="1100" b="1" smtClean="0">
                <a:solidFill>
                  <a:srgbClr val="FF0000"/>
                </a:solidFill>
              </a:rPr>
              <a:t>Tennis -- Football -- Cirque -- Rollers -- Basketball -- Gymnastique au sol -- Karaté -- Vélo -- Badminton --Volleyball -- Acrosport –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fr-FR" sz="1100" b="1" smtClean="0">
                <a:solidFill>
                  <a:srgbClr val="FF0000"/>
                </a:solidFill>
              </a:rPr>
              <a:t> Escrime -- Ultimate -- Trottinette  --Hockey --  Tennis de table --  Golf -- Athlétisme --Jeux d’opposition -- Gymnastique Rythmique –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fr-FR" sz="1100" b="1" smtClean="0">
                <a:solidFill>
                  <a:srgbClr val="FF0000"/>
                </a:solidFill>
              </a:rPr>
              <a:t>Rugby -- Tir à l’arc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fr-FR" sz="1100" b="1" smtClean="0">
                <a:solidFill>
                  <a:srgbClr val="898989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fr-FR" sz="1100" b="1" smtClean="0">
                <a:solidFill>
                  <a:srgbClr val="898989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</a:t>
            </a:r>
            <a:r>
              <a:rPr lang="fr-FR" sz="1100" b="1" smtClean="0"/>
              <a:t>06 10 51 52 46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fr-FR" sz="1600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41325"/>
            <a:ext cx="103187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xplosion 1 5"/>
          <p:cNvSpPr>
            <a:spLocks noChangeArrowheads="1"/>
          </p:cNvSpPr>
          <p:nvPr/>
        </p:nvSpPr>
        <p:spPr bwMode="auto">
          <a:xfrm rot="-950415">
            <a:off x="5508625" y="1628775"/>
            <a:ext cx="3251200" cy="1844675"/>
          </a:xfrm>
          <a:prstGeom prst="irregularSeal1">
            <a:avLst/>
          </a:prstGeom>
          <a:solidFill>
            <a:schemeClr val="accent1"/>
          </a:solidFill>
          <a:ln w="25400" algn="ctr">
            <a:solidFill>
              <a:srgbClr val="A2A2A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900" b="1" u="sng">
                <a:latin typeface="Calibri" pitchFamily="34" charset="0"/>
              </a:rPr>
              <a:t>INFORMATIONS</a:t>
            </a:r>
          </a:p>
          <a:p>
            <a:pPr algn="ctr">
              <a:buFontTx/>
              <a:buChar char="-"/>
            </a:pPr>
            <a:r>
              <a:rPr lang="fr-FR" sz="800" b="1">
                <a:latin typeface="Calibri" pitchFamily="34" charset="0"/>
              </a:rPr>
              <a:t>Signer la licence UFOLEP</a:t>
            </a:r>
          </a:p>
          <a:p>
            <a:pPr algn="ctr">
              <a:buFontTx/>
              <a:buChar char="-"/>
            </a:pPr>
            <a:r>
              <a:rPr lang="fr-FR" sz="800" b="1">
                <a:latin typeface="Calibri" pitchFamily="34" charset="0"/>
              </a:rPr>
              <a:t>Présenter un certificat médical </a:t>
            </a:r>
          </a:p>
          <a:p>
            <a:pPr algn="ctr"/>
            <a:r>
              <a:rPr lang="fr-FR" sz="800" b="1">
                <a:latin typeface="Calibri" pitchFamily="34" charset="0"/>
              </a:rPr>
              <a:t>(apte à la pratique multisports)</a:t>
            </a:r>
          </a:p>
          <a:p>
            <a:pPr algn="ctr">
              <a:buFontTx/>
              <a:buChar char="-"/>
            </a:pPr>
            <a:r>
              <a:rPr lang="fr-FR" sz="800" b="1">
                <a:latin typeface="Calibri" pitchFamily="34" charset="0"/>
              </a:rPr>
              <a:t>Remplir les documents d’inscriptions</a:t>
            </a:r>
          </a:p>
          <a:p>
            <a:pPr algn="ctr">
              <a:buFontTx/>
              <a:buChar char="-"/>
            </a:pPr>
            <a:endParaRPr lang="fr-FR" sz="800" b="1">
              <a:latin typeface="Calibri" pitchFamily="34" charset="0"/>
            </a:endParaRPr>
          </a:p>
        </p:txBody>
      </p:sp>
      <p:pic>
        <p:nvPicPr>
          <p:cNvPr id="17413" name="Picture 2" descr="C:\Users\gmercier\Desktop\logo-telephone-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6400" y="6246813"/>
            <a:ext cx="16351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>
          <a:solidFill>
            <a:srgbClr val="F2F2F2"/>
          </a:solidFill>
        </p:spPr>
        <p:txBody>
          <a:bodyPr/>
          <a:lstStyle/>
          <a:p>
            <a:pPr eaLnBrk="1" hangingPunct="1"/>
            <a:r>
              <a:rPr lang="fr-FR" sz="4000" b="1" smtClean="0"/>
              <a:t>	Répartition des disciplines sur une semaine type.</a:t>
            </a:r>
          </a:p>
        </p:txBody>
      </p:sp>
      <p:grpSp>
        <p:nvGrpSpPr>
          <p:cNvPr id="18434" name="Espace réservé du contenu 2"/>
          <p:cNvGrpSpPr>
            <a:grpSpLocks noGrp="1"/>
          </p:cNvGrpSpPr>
          <p:nvPr/>
        </p:nvGrpSpPr>
        <p:grpSpPr bwMode="auto">
          <a:xfrm>
            <a:off x="469900" y="1481138"/>
            <a:ext cx="8240713" cy="4938712"/>
            <a:chOff x="296" y="933"/>
            <a:chExt cx="5191" cy="3111"/>
          </a:xfrm>
        </p:grpSpPr>
        <p:pic>
          <p:nvPicPr>
            <p:cNvPr id="18436" name="Espace réservé du contenu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6" y="933"/>
              <a:ext cx="5191" cy="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Text Box 3"/>
            <p:cNvSpPr txBox="1">
              <a:spLocks noChangeArrowheads="1"/>
            </p:cNvSpPr>
            <p:nvPr/>
          </p:nvSpPr>
          <p:spPr bwMode="auto">
            <a:xfrm>
              <a:off x="299" y="937"/>
              <a:ext cx="5184" cy="3102"/>
            </a:xfrm>
            <a:prstGeom prst="rect">
              <a:avLst/>
            </a:prstGeom>
            <a:solidFill>
              <a:srgbClr val="FF99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 typeface="Wingdings" pitchFamily="2" charset="2"/>
                <a:buChar char="q"/>
              </a:pPr>
              <a:endParaRPr lang="fr-FR" sz="1700" b="1">
                <a:latin typeface="Calibri" pitchFamily="34" charset="0"/>
              </a:endParaRP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 typeface="Wingdings" pitchFamily="2" charset="2"/>
                <a:buChar char="q"/>
              </a:pPr>
              <a:r>
                <a:rPr lang="fr-FR" sz="1700" b="1">
                  <a:latin typeface="Calibri" pitchFamily="34" charset="0"/>
                </a:rPr>
                <a:t>KARATE DO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fr-FR" sz="1200">
                  <a:latin typeface="Calibri" pitchFamily="34" charset="0"/>
                </a:rPr>
                <a:t>Lieu : </a:t>
              </a:r>
              <a:r>
                <a:rPr lang="fr-FR" sz="1200" b="1">
                  <a:solidFill>
                    <a:srgbClr val="000000"/>
                  </a:solidFill>
                  <a:latin typeface="Calibri" pitchFamily="34" charset="0"/>
                </a:rPr>
                <a:t>Gymnase de la Gare</a:t>
              </a:r>
              <a:endParaRPr lang="fr-FR" sz="1200" b="1">
                <a:latin typeface="Calibri" pitchFamily="34" charset="0"/>
              </a:endParaRP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fr-FR" sz="1200">
                  <a:latin typeface="Calibri" pitchFamily="34" charset="0"/>
                </a:rPr>
                <a:t>Jours : </a:t>
              </a:r>
              <a:r>
                <a:rPr lang="fr-FR" sz="1200" b="1">
                  <a:latin typeface="Calibri" pitchFamily="34" charset="0"/>
                </a:rPr>
                <a:t>Lundi et vendredi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fr-FR" sz="1200">
                  <a:latin typeface="Calibri" pitchFamily="34" charset="0"/>
                </a:rPr>
                <a:t>Heure : </a:t>
              </a:r>
              <a:r>
                <a:rPr lang="fr-FR" sz="1200" b="1">
                  <a:latin typeface="Calibri" pitchFamily="34" charset="0"/>
                </a:rPr>
                <a:t>Cours 1) 17h45 / cours 2) 18h30 / cours 3) 19h30 à 21h00</a:t>
              </a:r>
            </a:p>
            <a:p>
              <a:pPr marL="342900" indent="-342900" algn="r">
                <a:lnSpc>
                  <a:spcPct val="80000"/>
                </a:lnSpc>
                <a:spcBef>
                  <a:spcPct val="20000"/>
                </a:spcBef>
                <a:buFont typeface="Wingdings" pitchFamily="2" charset="2"/>
                <a:buChar char="q"/>
              </a:pPr>
              <a:r>
                <a:rPr lang="fr-FR" sz="1700" b="1">
                  <a:latin typeface="Calibri" pitchFamily="34" charset="0"/>
                </a:rPr>
                <a:t>BABY KARATE</a:t>
              </a:r>
            </a:p>
            <a:p>
              <a:pPr marL="342900" indent="-342900" algn="r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fr-FR" sz="1200">
                  <a:solidFill>
                    <a:srgbClr val="000000"/>
                  </a:solidFill>
                  <a:latin typeface="Calibri" pitchFamily="34" charset="0"/>
                </a:rPr>
                <a:t>Lieu : </a:t>
              </a:r>
              <a:r>
                <a:rPr lang="fr-FR" sz="1200" b="1">
                  <a:solidFill>
                    <a:srgbClr val="000000"/>
                  </a:solidFill>
                </a:rPr>
                <a:t>Gymnase de la Gare</a:t>
              </a:r>
              <a:endParaRPr lang="fr-FR" sz="1200">
                <a:solidFill>
                  <a:srgbClr val="000000"/>
                </a:solidFill>
                <a:latin typeface="Calibri" pitchFamily="34" charset="0"/>
              </a:endParaRPr>
            </a:p>
            <a:p>
              <a:pPr marL="342900" indent="-342900" algn="r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fr-FR" sz="1200">
                  <a:solidFill>
                    <a:srgbClr val="000000"/>
                  </a:solidFill>
                  <a:latin typeface="Calibri" pitchFamily="34" charset="0"/>
                </a:rPr>
                <a:t>Jour: </a:t>
              </a:r>
              <a:r>
                <a:rPr lang="fr-FR" sz="1200" b="1">
                  <a:solidFill>
                    <a:srgbClr val="000000"/>
                  </a:solidFill>
                  <a:latin typeface="Calibri" pitchFamily="34" charset="0"/>
                </a:rPr>
                <a:t>Mercredi</a:t>
              </a:r>
            </a:p>
            <a:p>
              <a:pPr marL="342900" indent="-342900" algn="r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fr-FR" sz="1200">
                  <a:solidFill>
                    <a:srgbClr val="000000"/>
                  </a:solidFill>
                  <a:latin typeface="Calibri" pitchFamily="34" charset="0"/>
                </a:rPr>
                <a:t>Heure : </a:t>
              </a:r>
              <a:r>
                <a:rPr lang="fr-FR" sz="1200" b="1">
                  <a:solidFill>
                    <a:srgbClr val="000000"/>
                  </a:solidFill>
                  <a:latin typeface="Calibri" pitchFamily="34" charset="0"/>
                </a:rPr>
                <a:t>17h00/17h45</a:t>
              </a:r>
            </a:p>
            <a:p>
              <a:pPr marL="342900" indent="-342900" algn="r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endParaRPr lang="fr-FR" sz="1700" b="1">
                <a:latin typeface="Calibri" pitchFamily="34" charset="0"/>
              </a:endParaRP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 typeface="Wingdings" pitchFamily="2" charset="2"/>
                <a:buChar char="q"/>
              </a:pPr>
              <a:r>
                <a:rPr lang="fr-FR" sz="1700" b="1">
                  <a:latin typeface="Calibri" pitchFamily="34" charset="0"/>
                </a:rPr>
                <a:t>SELF DEFENSE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fr-FR" sz="1200">
                  <a:solidFill>
                    <a:srgbClr val="000000"/>
                  </a:solidFill>
                  <a:latin typeface="Calibri" pitchFamily="34" charset="0"/>
                </a:rPr>
                <a:t>Lieu : </a:t>
              </a:r>
              <a:r>
                <a:rPr lang="fr-FR" sz="1200" b="1">
                  <a:solidFill>
                    <a:srgbClr val="000000"/>
                  </a:solidFill>
                </a:rPr>
                <a:t>Gymnase de la Gare</a:t>
              </a:r>
              <a:r>
                <a:rPr lang="fr-FR"/>
                <a:t> 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fr-FR" sz="1200">
                  <a:solidFill>
                    <a:srgbClr val="000000"/>
                  </a:solidFill>
                  <a:latin typeface="Calibri" pitchFamily="34" charset="0"/>
                </a:rPr>
                <a:t>Jours : </a:t>
              </a:r>
              <a:r>
                <a:rPr lang="fr-FR" sz="1200" b="1">
                  <a:solidFill>
                    <a:srgbClr val="000000"/>
                  </a:solidFill>
                  <a:latin typeface="Calibri" pitchFamily="34" charset="0"/>
                </a:rPr>
                <a:t>Mercredi</a:t>
              </a:r>
              <a:endParaRPr lang="fr-FR" sz="1200">
                <a:solidFill>
                  <a:srgbClr val="000000"/>
                </a:solidFill>
                <a:latin typeface="Calibri" pitchFamily="34" charset="0"/>
              </a:endParaRP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fr-FR" sz="1200">
                  <a:solidFill>
                    <a:srgbClr val="000000"/>
                  </a:solidFill>
                  <a:latin typeface="Calibri" pitchFamily="34" charset="0"/>
                </a:rPr>
                <a:t>Heure : </a:t>
              </a:r>
              <a:r>
                <a:rPr lang="fr-FR" sz="1200" b="1">
                  <a:solidFill>
                    <a:srgbClr val="000000"/>
                  </a:solidFill>
                  <a:latin typeface="Calibri" pitchFamily="34" charset="0"/>
                </a:rPr>
                <a:t>19h00/20h30</a:t>
              </a:r>
            </a:p>
            <a:p>
              <a:pPr marL="342900" indent="-342900" algn="r">
                <a:lnSpc>
                  <a:spcPct val="80000"/>
                </a:lnSpc>
                <a:spcBef>
                  <a:spcPct val="20000"/>
                </a:spcBef>
                <a:buFont typeface="Wingdings" pitchFamily="2" charset="2"/>
                <a:buChar char="q"/>
              </a:pPr>
              <a:r>
                <a:rPr lang="fr-FR" sz="1700" b="1">
                  <a:latin typeface="Calibri" pitchFamily="34" charset="0"/>
                </a:rPr>
                <a:t>ECOLE D’INITIATION OMNISPORTS</a:t>
              </a:r>
            </a:p>
            <a:p>
              <a:pPr marL="342900" indent="-342900" algn="r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fr-FR" sz="1200">
                  <a:solidFill>
                    <a:srgbClr val="000000"/>
                  </a:solidFill>
                  <a:latin typeface="Calibri" pitchFamily="34" charset="0"/>
                </a:rPr>
                <a:t>Lieu : </a:t>
              </a:r>
              <a:r>
                <a:rPr lang="fr-FR" sz="1400" b="1">
                  <a:solidFill>
                    <a:srgbClr val="000000"/>
                  </a:solidFill>
                </a:rPr>
                <a:t>Gymnase de la Gare</a:t>
              </a:r>
              <a:endParaRPr lang="fr-FR" sz="1400" b="1">
                <a:solidFill>
                  <a:srgbClr val="000000"/>
                </a:solidFill>
                <a:latin typeface="Calibri" pitchFamily="34" charset="0"/>
              </a:endParaRPr>
            </a:p>
            <a:p>
              <a:pPr marL="342900" indent="-342900" algn="r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fr-FR" sz="1200">
                  <a:solidFill>
                    <a:srgbClr val="000000"/>
                  </a:solidFill>
                  <a:latin typeface="Calibri" pitchFamily="34" charset="0"/>
                </a:rPr>
                <a:t>Jours : </a:t>
              </a:r>
              <a:r>
                <a:rPr lang="fr-FR" sz="1200" b="1">
                  <a:solidFill>
                    <a:srgbClr val="000000"/>
                  </a:solidFill>
                  <a:latin typeface="Calibri" pitchFamily="34" charset="0"/>
                </a:rPr>
                <a:t>Mercredi  après-midi</a:t>
              </a:r>
            </a:p>
            <a:p>
              <a:pPr marL="342900" indent="-342900" algn="r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fr-FR" sz="1200">
                  <a:solidFill>
                    <a:srgbClr val="000000"/>
                  </a:solidFill>
                  <a:latin typeface="Calibri" pitchFamily="34" charset="0"/>
                </a:rPr>
                <a:t>Heure : </a:t>
              </a:r>
              <a:r>
                <a:rPr lang="fr-FR" sz="1200" b="1">
                  <a:solidFill>
                    <a:srgbClr val="000000"/>
                  </a:solidFill>
                  <a:latin typeface="Calibri" pitchFamily="34" charset="0"/>
                </a:rPr>
                <a:t>14h30 cours 1 / 15h30 cours  2</a:t>
              </a:r>
            </a:p>
            <a:p>
              <a:pPr marL="342900" indent="-342900" algn="r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endParaRPr lang="fr-FR" sz="1200" b="1">
                <a:solidFill>
                  <a:srgbClr val="000000"/>
                </a:solidFill>
                <a:latin typeface="Calibri" pitchFamily="34" charset="0"/>
              </a:endParaRPr>
            </a:p>
            <a:p>
              <a:pPr marL="342900" indent="-342900" algn="ctr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fr-FR" sz="1100">
                  <a:latin typeface="Calibri" pitchFamily="34" charset="0"/>
                </a:rPr>
                <a:t>                                                                                                                                                                                                 </a:t>
              </a:r>
              <a:r>
                <a:rPr lang="fr-FR" sz="1100" b="1">
                  <a:solidFill>
                    <a:srgbClr val="000000"/>
                  </a:solidFill>
                  <a:latin typeface="Calibri" pitchFamily="34" charset="0"/>
                </a:rPr>
                <a:t>                                                                                                                                                                                                                       </a:t>
              </a:r>
              <a:r>
                <a:rPr lang="fr-FR" sz="1200" b="1">
                  <a:solidFill>
                    <a:srgbClr val="000000"/>
                  </a:solidFill>
                  <a:latin typeface="Calibri" pitchFamily="34" charset="0"/>
                </a:rPr>
                <a:t>Tel : 06 10 51 52 46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endParaRPr lang="fr-FR" sz="1100">
                <a:latin typeface="Calibri" pitchFamily="34" charset="0"/>
              </a:endParaRPr>
            </a:p>
          </p:txBody>
        </p:sp>
      </p:grpSp>
      <p:pic>
        <p:nvPicPr>
          <p:cNvPr id="18435" name="Picture 5" descr="C:\Users\gmercier\Desktop\logo-telephone-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5516563"/>
            <a:ext cx="2270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1800" b="1" smtClean="0"/>
              <a:t>LIEU DE PRATIQUE </a:t>
            </a:r>
            <a:br>
              <a:rPr lang="fr-FR" sz="1800" b="1" smtClean="0"/>
            </a:br>
            <a:r>
              <a:rPr lang="fr-FR" sz="1800" b="1" smtClean="0"/>
              <a:t>Gymnase de la Gare </a:t>
            </a:r>
            <a:br>
              <a:rPr lang="fr-FR" sz="1800" b="1" smtClean="0"/>
            </a:br>
            <a:r>
              <a:rPr lang="fr-FR" sz="1800" b="1" smtClean="0"/>
              <a:t>14 avenue de la gare VAUX-SUR-SEINE</a:t>
            </a:r>
            <a:br>
              <a:rPr lang="fr-FR" sz="1800" b="1" smtClean="0"/>
            </a:br>
            <a:r>
              <a:rPr lang="fr-FR" sz="1800" b="1" smtClean="0"/>
              <a:t> Nouvelle saison</a:t>
            </a:r>
          </a:p>
        </p:txBody>
      </p:sp>
      <p:sp>
        <p:nvSpPr>
          <p:cNvPr id="1945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57338"/>
            <a:ext cx="824230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ZoneTexte 3"/>
          <p:cNvSpPr txBox="1">
            <a:spLocks noChangeArrowheads="1"/>
          </p:cNvSpPr>
          <p:nvPr/>
        </p:nvSpPr>
        <p:spPr bwMode="auto">
          <a:xfrm>
            <a:off x="2627313" y="3983038"/>
            <a:ext cx="1817687" cy="119062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-</a:t>
            </a:r>
            <a:r>
              <a:rPr lang="fr-FR" b="1">
                <a:latin typeface="Calibri" pitchFamily="34" charset="0"/>
              </a:rPr>
              <a:t>Karaté do</a:t>
            </a:r>
          </a:p>
          <a:p>
            <a:r>
              <a:rPr lang="fr-FR">
                <a:latin typeface="Calibri" pitchFamily="34" charset="0"/>
              </a:rPr>
              <a:t>-</a:t>
            </a:r>
            <a:r>
              <a:rPr lang="fr-FR" b="1">
                <a:latin typeface="Calibri" pitchFamily="34" charset="0"/>
              </a:rPr>
              <a:t>Baby karaté</a:t>
            </a:r>
          </a:p>
          <a:p>
            <a:r>
              <a:rPr lang="fr-FR">
                <a:latin typeface="Calibri" pitchFamily="34" charset="0"/>
              </a:rPr>
              <a:t>-</a:t>
            </a:r>
            <a:r>
              <a:rPr lang="fr-FR" b="1">
                <a:latin typeface="Calibri" pitchFamily="34" charset="0"/>
              </a:rPr>
              <a:t>Self défense</a:t>
            </a:r>
          </a:p>
          <a:p>
            <a:r>
              <a:rPr lang="fr-FR">
                <a:latin typeface="Calibri" pitchFamily="34" charset="0"/>
              </a:rPr>
              <a:t>-</a:t>
            </a:r>
            <a:r>
              <a:rPr lang="fr-FR" b="1">
                <a:latin typeface="Calibri" pitchFamily="34" charset="0"/>
              </a:rPr>
              <a:t>E</a:t>
            </a:r>
            <a:r>
              <a:rPr lang="fr-FR">
                <a:latin typeface="Calibri" pitchFamily="34" charset="0"/>
              </a:rPr>
              <a:t>.</a:t>
            </a:r>
            <a:r>
              <a:rPr lang="fr-FR" b="1">
                <a:latin typeface="Calibri" pitchFamily="34" charset="0"/>
              </a:rPr>
              <a:t>I</a:t>
            </a:r>
            <a:r>
              <a:rPr lang="fr-FR">
                <a:latin typeface="Calibri" pitchFamily="34" charset="0"/>
              </a:rPr>
              <a:t>.</a:t>
            </a:r>
            <a:r>
              <a:rPr lang="fr-FR" b="1">
                <a:latin typeface="Calibri" pitchFamily="34" charset="0"/>
              </a:rPr>
              <a:t>O</a:t>
            </a:r>
            <a:r>
              <a:rPr lang="fr-FR">
                <a:latin typeface="Calibri" pitchFamily="34" charset="0"/>
              </a:rPr>
              <a:t>mnisports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501</Words>
  <Application>Microsoft Office PowerPoint</Application>
  <PresentationFormat>Affichage à l'écran (4:3)</PresentationFormat>
  <Paragraphs>119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Thème Office</vt:lpstr>
      <vt:lpstr>ASSOCIATION  KARATE DO SHOTOKAN  &amp; ECOLE D’INITIATION OMNISPORTS DE VAUX-SUR-SEINE  Nouvelles activités : Baby-karaté &amp; self-défense   </vt:lpstr>
      <vt:lpstr>KARATE DO</vt:lpstr>
      <vt:lpstr>BABY KARATE (4/5 ans)</vt:lpstr>
      <vt:lpstr>SELF DEFENSE 2017/2018 Adolescents et adultes</vt:lpstr>
      <vt:lpstr>E.I.O Omnisports</vt:lpstr>
      <vt:lpstr> Répartition des disciplines sur une semaine type.</vt:lpstr>
      <vt:lpstr>LIEU DE PRATIQUE  Gymnase de la Gare  14 avenue de la gare VAUX-SUR-SEINE  Nouvelle saison</vt:lpstr>
    </vt:vector>
  </TitlesOfParts>
  <Company>Mairie de Poissy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 KARATE DO SHOTOKAN  &amp; ECOLE D’INITIATION OMNISPORTS  </dc:title>
  <dc:creator>Ztech</dc:creator>
  <cp:lastModifiedBy> </cp:lastModifiedBy>
  <cp:revision>88</cp:revision>
  <cp:lastPrinted>2017-02-21T15:20:16Z</cp:lastPrinted>
  <dcterms:created xsi:type="dcterms:W3CDTF">2017-01-30T08:27:07Z</dcterms:created>
  <dcterms:modified xsi:type="dcterms:W3CDTF">2018-02-06T16:30:50Z</dcterms:modified>
</cp:coreProperties>
</file>